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25" r:id="rId4"/>
  </p:sldMasterIdLst>
  <p:notesMasterIdLst>
    <p:notesMasterId r:id="rId39"/>
  </p:notesMasterIdLst>
  <p:sldIdLst>
    <p:sldId id="333" r:id="rId5"/>
    <p:sldId id="330" r:id="rId6"/>
    <p:sldId id="331" r:id="rId7"/>
    <p:sldId id="343" r:id="rId8"/>
    <p:sldId id="282" r:id="rId9"/>
    <p:sldId id="344" r:id="rId10"/>
    <p:sldId id="316" r:id="rId11"/>
    <p:sldId id="257" r:id="rId12"/>
    <p:sldId id="319" r:id="rId13"/>
    <p:sldId id="311" r:id="rId14"/>
    <p:sldId id="312" r:id="rId15"/>
    <p:sldId id="264" r:id="rId16"/>
    <p:sldId id="301" r:id="rId17"/>
    <p:sldId id="338" r:id="rId18"/>
    <p:sldId id="341" r:id="rId19"/>
    <p:sldId id="337" r:id="rId20"/>
    <p:sldId id="340" r:id="rId21"/>
    <p:sldId id="273" r:id="rId22"/>
    <p:sldId id="278" r:id="rId23"/>
    <p:sldId id="279" r:id="rId24"/>
    <p:sldId id="280" r:id="rId25"/>
    <p:sldId id="339" r:id="rId26"/>
    <p:sldId id="294" r:id="rId27"/>
    <p:sldId id="298" r:id="rId28"/>
    <p:sldId id="342" r:id="rId29"/>
    <p:sldId id="336" r:id="rId30"/>
    <p:sldId id="332" r:id="rId31"/>
    <p:sldId id="320" r:id="rId32"/>
    <p:sldId id="321" r:id="rId33"/>
    <p:sldId id="322" r:id="rId34"/>
    <p:sldId id="324" r:id="rId35"/>
    <p:sldId id="328" r:id="rId36"/>
    <p:sldId id="329" r:id="rId37"/>
    <p:sldId id="33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236" y="-2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3.0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263</c:v>
                </c:pt>
                <c:pt idx="1">
                  <c:v>237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1.5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310</c:v>
                </c:pt>
                <c:pt idx="1">
                  <c:v>255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0.75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317</c:v>
                </c:pt>
                <c:pt idx="1">
                  <c:v>261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0.375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308</c:v>
                </c:pt>
                <c:pt idx="1">
                  <c:v>290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0.188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319</c:v>
                </c:pt>
                <c:pt idx="1">
                  <c:v>294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0.0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V3</c:v>
                </c:pt>
                <c:pt idx="1">
                  <c:v>V5-6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310</c:v>
                </c:pt>
                <c:pt idx="1">
                  <c:v>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052352"/>
        <c:axId val="162062720"/>
      </c:barChart>
      <c:catAx>
        <c:axId val="162052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baseline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Stage of Growth</a:t>
                </a:r>
                <a:endParaRPr lang="en-US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>
            <c:manualLayout>
              <c:xMode val="edge"/>
              <c:yMode val="edge"/>
              <c:x val="0.44262629074336751"/>
              <c:y val="0.90925137999926686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62062720"/>
        <c:crosses val="autoZero"/>
        <c:auto val="1"/>
        <c:lblAlgn val="ctr"/>
        <c:lblOffset val="100"/>
        <c:noMultiLvlLbl val="0"/>
      </c:catAx>
      <c:valAx>
        <c:axId val="162062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baseline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Bu/A</a:t>
                </a:r>
                <a:endParaRPr lang="en-US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162052352"/>
        <c:crosses val="autoZero"/>
        <c:crossBetween val="between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</c:f>
              <c:strCach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Average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186752"/>
        <c:axId val="162188672"/>
      </c:barChart>
      <c:catAx>
        <c:axId val="162186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62188672"/>
        <c:crosses val="autoZero"/>
        <c:auto val="1"/>
        <c:lblAlgn val="ctr"/>
        <c:lblOffset val="100"/>
        <c:noMultiLvlLbl val="0"/>
      </c:catAx>
      <c:valAx>
        <c:axId val="162188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62186752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strRef>
              <c:f>Sheet1!$A$2:$A$18</c:f>
              <c:strCache>
                <c:ptCount val="17"/>
                <c:pt idx="0">
                  <c:v>CN-13-13</c:v>
                </c:pt>
                <c:pt idx="1">
                  <c:v>CN-16-14</c:v>
                </c:pt>
                <c:pt idx="2">
                  <c:v>CN-09-15</c:v>
                </c:pt>
                <c:pt idx="3">
                  <c:v>CN-08-16</c:v>
                </c:pt>
                <c:pt idx="4">
                  <c:v>CN-02-17</c:v>
                </c:pt>
                <c:pt idx="5">
                  <c:v>CN-04-17</c:v>
                </c:pt>
                <c:pt idx="6">
                  <c:v>CN-10-17</c:v>
                </c:pt>
                <c:pt idx="7">
                  <c:v>CN-02-18</c:v>
                </c:pt>
                <c:pt idx="8">
                  <c:v>CN-03-18</c:v>
                </c:pt>
                <c:pt idx="9">
                  <c:v>CN-06-18</c:v>
                </c:pt>
                <c:pt idx="10">
                  <c:v>CN-07-18</c:v>
                </c:pt>
                <c:pt idx="11">
                  <c:v>CN-10-18</c:v>
                </c:pt>
                <c:pt idx="12">
                  <c:v>CN-11-18</c:v>
                </c:pt>
                <c:pt idx="13">
                  <c:v>CN-12-18</c:v>
                </c:pt>
                <c:pt idx="14">
                  <c:v>CN-13-18</c:v>
                </c:pt>
                <c:pt idx="15">
                  <c:v>CN-17-18</c:v>
                </c:pt>
                <c:pt idx="16">
                  <c:v>Average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149</c:v>
                </c:pt>
                <c:pt idx="1">
                  <c:v>197</c:v>
                </c:pt>
                <c:pt idx="2">
                  <c:v>153</c:v>
                </c:pt>
                <c:pt idx="3">
                  <c:v>231</c:v>
                </c:pt>
                <c:pt idx="4">
                  <c:v>209</c:v>
                </c:pt>
                <c:pt idx="5">
                  <c:v>206</c:v>
                </c:pt>
                <c:pt idx="6">
                  <c:v>209</c:v>
                </c:pt>
                <c:pt idx="7">
                  <c:v>192</c:v>
                </c:pt>
                <c:pt idx="8">
                  <c:v>169</c:v>
                </c:pt>
                <c:pt idx="9">
                  <c:v>224</c:v>
                </c:pt>
                <c:pt idx="10">
                  <c:v>209</c:v>
                </c:pt>
                <c:pt idx="11">
                  <c:v>187</c:v>
                </c:pt>
                <c:pt idx="12">
                  <c:v>209</c:v>
                </c:pt>
                <c:pt idx="13">
                  <c:v>199</c:v>
                </c:pt>
                <c:pt idx="14">
                  <c:v>195</c:v>
                </c:pt>
                <c:pt idx="15">
                  <c:v>157</c:v>
                </c:pt>
                <c:pt idx="16">
                  <c:v>180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 + A + P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Sheet1!$A$2:$A$18</c:f>
              <c:strCache>
                <c:ptCount val="17"/>
                <c:pt idx="0">
                  <c:v>CN-13-13</c:v>
                </c:pt>
                <c:pt idx="1">
                  <c:v>CN-16-14</c:v>
                </c:pt>
                <c:pt idx="2">
                  <c:v>CN-09-15</c:v>
                </c:pt>
                <c:pt idx="3">
                  <c:v>CN-08-16</c:v>
                </c:pt>
                <c:pt idx="4">
                  <c:v>CN-02-17</c:v>
                </c:pt>
                <c:pt idx="5">
                  <c:v>CN-04-17</c:v>
                </c:pt>
                <c:pt idx="6">
                  <c:v>CN-10-17</c:v>
                </c:pt>
                <c:pt idx="7">
                  <c:v>CN-02-18</c:v>
                </c:pt>
                <c:pt idx="8">
                  <c:v>CN-03-18</c:v>
                </c:pt>
                <c:pt idx="9">
                  <c:v>CN-06-18</c:v>
                </c:pt>
                <c:pt idx="10">
                  <c:v>CN-07-18</c:v>
                </c:pt>
                <c:pt idx="11">
                  <c:v>CN-10-18</c:v>
                </c:pt>
                <c:pt idx="12">
                  <c:v>CN-11-18</c:v>
                </c:pt>
                <c:pt idx="13">
                  <c:v>CN-12-18</c:v>
                </c:pt>
                <c:pt idx="14">
                  <c:v>CN-13-18</c:v>
                </c:pt>
                <c:pt idx="15">
                  <c:v>CN-17-18</c:v>
                </c:pt>
                <c:pt idx="16">
                  <c:v>Average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185</c:v>
                </c:pt>
                <c:pt idx="1">
                  <c:v>207</c:v>
                </c:pt>
                <c:pt idx="2">
                  <c:v>215</c:v>
                </c:pt>
                <c:pt idx="3">
                  <c:v>273</c:v>
                </c:pt>
                <c:pt idx="4">
                  <c:v>233</c:v>
                </c:pt>
                <c:pt idx="5">
                  <c:v>233</c:v>
                </c:pt>
                <c:pt idx="6">
                  <c:v>234</c:v>
                </c:pt>
                <c:pt idx="7">
                  <c:v>211</c:v>
                </c:pt>
                <c:pt idx="8">
                  <c:v>205</c:v>
                </c:pt>
                <c:pt idx="9">
                  <c:v>248</c:v>
                </c:pt>
                <c:pt idx="10">
                  <c:v>248</c:v>
                </c:pt>
                <c:pt idx="11">
                  <c:v>214</c:v>
                </c:pt>
                <c:pt idx="12">
                  <c:v>228</c:v>
                </c:pt>
                <c:pt idx="13">
                  <c:v>216</c:v>
                </c:pt>
                <c:pt idx="14">
                  <c:v>235</c:v>
                </c:pt>
                <c:pt idx="15">
                  <c:v>201</c:v>
                </c:pt>
                <c:pt idx="16">
                  <c:v>210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16288"/>
        <c:axId val="162318592"/>
      </c:lineChart>
      <c:catAx>
        <c:axId val="162316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Trial #</a:t>
                </a:r>
                <a:endPara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solidFill>
                  <a:srgbClr val="FFFFFF"/>
                </a:solidFill>
              </a:defRPr>
            </a:pPr>
            <a:endParaRPr lang="en-US"/>
          </a:p>
        </c:txPr>
        <c:crossAx val="162318592"/>
        <c:crosses val="autoZero"/>
        <c:auto val="1"/>
        <c:lblAlgn val="ctr"/>
        <c:lblOffset val="100"/>
        <c:noMultiLvlLbl val="0"/>
      </c:catAx>
      <c:valAx>
        <c:axId val="162318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Bu/A</a:t>
                </a:r>
                <a:endPara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62316288"/>
        <c:crosses val="autoZero"/>
        <c:crossBetween val="between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strRef>
              <c:f>Sheet1!$A$2:$A$11</c:f>
              <c:strCache>
                <c:ptCount val="10"/>
                <c:pt idx="0">
                  <c:v>CN0816</c:v>
                </c:pt>
                <c:pt idx="1">
                  <c:v>CN0217</c:v>
                </c:pt>
                <c:pt idx="2">
                  <c:v>CN0417</c:v>
                </c:pt>
                <c:pt idx="3">
                  <c:v>CN0517</c:v>
                </c:pt>
                <c:pt idx="4">
                  <c:v>CN1017</c:v>
                </c:pt>
                <c:pt idx="5">
                  <c:v>CN0618</c:v>
                </c:pt>
                <c:pt idx="6">
                  <c:v>CN1018</c:v>
                </c:pt>
                <c:pt idx="7">
                  <c:v>CN1118</c:v>
                </c:pt>
                <c:pt idx="8">
                  <c:v>CN1318</c:v>
                </c:pt>
                <c:pt idx="9">
                  <c:v>Average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231</c:v>
                </c:pt>
                <c:pt idx="1">
                  <c:v>213</c:v>
                </c:pt>
                <c:pt idx="2">
                  <c:v>206</c:v>
                </c:pt>
                <c:pt idx="3">
                  <c:v>232</c:v>
                </c:pt>
                <c:pt idx="4">
                  <c:v>209</c:v>
                </c:pt>
                <c:pt idx="5">
                  <c:v>224</c:v>
                </c:pt>
                <c:pt idx="6">
                  <c:v>187</c:v>
                </c:pt>
                <c:pt idx="7">
                  <c:v>209</c:v>
                </c:pt>
                <c:pt idx="8">
                  <c:v>195</c:v>
                </c:pt>
                <c:pt idx="9">
                  <c:v>212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HGT + 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Sheet1!$A$2:$A$11</c:f>
              <c:strCache>
                <c:ptCount val="10"/>
                <c:pt idx="0">
                  <c:v>CN0816</c:v>
                </c:pt>
                <c:pt idx="1">
                  <c:v>CN0217</c:v>
                </c:pt>
                <c:pt idx="2">
                  <c:v>CN0417</c:v>
                </c:pt>
                <c:pt idx="3">
                  <c:v>CN0517</c:v>
                </c:pt>
                <c:pt idx="4">
                  <c:v>CN1017</c:v>
                </c:pt>
                <c:pt idx="5">
                  <c:v>CN0618</c:v>
                </c:pt>
                <c:pt idx="6">
                  <c:v>CN1018</c:v>
                </c:pt>
                <c:pt idx="7">
                  <c:v>CN1118</c:v>
                </c:pt>
                <c:pt idx="8">
                  <c:v>CN1318</c:v>
                </c:pt>
                <c:pt idx="9">
                  <c:v>Average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276</c:v>
                </c:pt>
                <c:pt idx="1">
                  <c:v>240</c:v>
                </c:pt>
                <c:pt idx="2">
                  <c:v>238</c:v>
                </c:pt>
                <c:pt idx="3">
                  <c:v>254</c:v>
                </c:pt>
                <c:pt idx="4">
                  <c:v>237</c:v>
                </c:pt>
                <c:pt idx="5">
                  <c:v>248</c:v>
                </c:pt>
                <c:pt idx="6">
                  <c:v>210</c:v>
                </c:pt>
                <c:pt idx="7">
                  <c:v>237</c:v>
                </c:pt>
                <c:pt idx="8">
                  <c:v>225</c:v>
                </c:pt>
                <c:pt idx="9">
                  <c:v>241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 + A + P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Sheet1!$A$2:$A$11</c:f>
              <c:strCache>
                <c:ptCount val="10"/>
                <c:pt idx="0">
                  <c:v>CN0816</c:v>
                </c:pt>
                <c:pt idx="1">
                  <c:v>CN0217</c:v>
                </c:pt>
                <c:pt idx="2">
                  <c:v>CN0417</c:v>
                </c:pt>
                <c:pt idx="3">
                  <c:v>CN0517</c:v>
                </c:pt>
                <c:pt idx="4">
                  <c:v>CN1017</c:v>
                </c:pt>
                <c:pt idx="5">
                  <c:v>CN0618</c:v>
                </c:pt>
                <c:pt idx="6">
                  <c:v>CN1018</c:v>
                </c:pt>
                <c:pt idx="7">
                  <c:v>CN1118</c:v>
                </c:pt>
                <c:pt idx="8">
                  <c:v>CN1318</c:v>
                </c:pt>
                <c:pt idx="9">
                  <c:v>Average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273</c:v>
                </c:pt>
                <c:pt idx="1">
                  <c:v>233</c:v>
                </c:pt>
                <c:pt idx="2">
                  <c:v>233</c:v>
                </c:pt>
                <c:pt idx="3">
                  <c:v>254</c:v>
                </c:pt>
                <c:pt idx="4">
                  <c:v>234</c:v>
                </c:pt>
                <c:pt idx="5">
                  <c:v>248</c:v>
                </c:pt>
                <c:pt idx="6">
                  <c:v>214</c:v>
                </c:pt>
                <c:pt idx="7">
                  <c:v>228</c:v>
                </c:pt>
                <c:pt idx="8">
                  <c:v>235</c:v>
                </c:pt>
                <c:pt idx="9">
                  <c:v>239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579072"/>
        <c:axId val="174585728"/>
      </c:lineChart>
      <c:catAx>
        <c:axId val="174579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Trial #</a:t>
                </a:r>
                <a:endParaRPr lang="en-US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crossAx val="174585728"/>
        <c:crosses val="autoZero"/>
        <c:auto val="1"/>
        <c:lblAlgn val="ctr"/>
        <c:lblOffset val="100"/>
        <c:noMultiLvlLbl val="0"/>
      </c:catAx>
      <c:valAx>
        <c:axId val="174585728"/>
        <c:scaling>
          <c:orientation val="minMax"/>
          <c:min val="1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Bu/A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579072"/>
        <c:crosses val="autoZero"/>
        <c:crossBetween val="between"/>
        <c:majorUnit val="25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</c:legend>
    <c:plotVisOnly val="1"/>
    <c:dispBlanksAs val="gap"/>
    <c:showDLblsOverMax val="0"/>
  </c:chart>
  <c:txPr>
    <a:bodyPr/>
    <a:lstStyle/>
    <a:p>
      <a:pPr>
        <a:defRPr sz="18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V2</c:v>
                </c:pt>
                <c:pt idx="1">
                  <c:v>V5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195</c:v>
                </c:pt>
                <c:pt idx="1">
                  <c:v>204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HGT - 1X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V2</c:v>
                </c:pt>
                <c:pt idx="1">
                  <c:v>V5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222</c:v>
                </c:pt>
                <c:pt idx="1">
                  <c:v>195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HGT - 2X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V2</c:v>
                </c:pt>
                <c:pt idx="1">
                  <c:v>V5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117</c:v>
                </c:pt>
                <c:pt idx="1">
                  <c:v>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199232"/>
        <c:axId val="181201152"/>
      </c:barChart>
      <c:catAx>
        <c:axId val="181199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 i="1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r>
                  <a:rPr lang="en-US" b="1" i="1" baseline="0" dirty="0" smtClean="0">
                    <a:solidFill>
                      <a:schemeClr val="bg1">
                        <a:lumMod val="20000"/>
                        <a:lumOff val="80000"/>
                      </a:schemeClr>
                    </a:solidFill>
                  </a:rPr>
                  <a:t>Time of Application</a:t>
                </a:r>
                <a:endParaRPr lang="en-US" b="1" i="1" baseline="0" dirty="0">
                  <a:solidFill>
                    <a:schemeClr val="bg1">
                      <a:lumMod val="20000"/>
                      <a:lumOff val="80000"/>
                    </a:schemeClr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>
                    <a:lumMod val="20000"/>
                    <a:lumOff val="80000"/>
                  </a:schemeClr>
                </a:solidFill>
              </a:defRPr>
            </a:pPr>
            <a:endParaRPr lang="en-US"/>
          </a:p>
        </c:txPr>
        <c:crossAx val="181201152"/>
        <c:crosses val="autoZero"/>
        <c:auto val="1"/>
        <c:lblAlgn val="ctr"/>
        <c:lblOffset val="100"/>
        <c:noMultiLvlLbl val="0"/>
      </c:catAx>
      <c:valAx>
        <c:axId val="181201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 i="1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r>
                  <a:rPr lang="en-US" b="1" i="1" baseline="0" dirty="0" smtClean="0">
                    <a:solidFill>
                      <a:schemeClr val="bg1">
                        <a:lumMod val="20000"/>
                        <a:lumOff val="80000"/>
                      </a:schemeClr>
                    </a:solidFill>
                  </a:rPr>
                  <a:t>Yield (Bu/A)</a:t>
                </a:r>
                <a:endParaRPr lang="en-US" b="1" i="1" baseline="0" dirty="0">
                  <a:solidFill>
                    <a:schemeClr val="bg1">
                      <a:lumMod val="20000"/>
                      <a:lumOff val="80000"/>
                    </a:schemeClr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>
                    <a:lumMod val="20000"/>
                    <a:lumOff val="80000"/>
                  </a:schemeClr>
                </a:solidFill>
              </a:defRPr>
            </a:pPr>
            <a:endParaRPr lang="en-US"/>
          </a:p>
        </c:txPr>
        <c:crossAx val="181199232"/>
        <c:crosses val="autoZero"/>
        <c:crossBetween val="between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 baseline="0">
              <a:solidFill>
                <a:schemeClr val="bg1">
                  <a:lumMod val="20000"/>
                  <a:lumOff val="8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NTC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Mycogen 2C797</c:v>
                </c:pt>
                <c:pt idx="1">
                  <c:v>DKC 62-08</c:v>
                </c:pt>
                <c:pt idx="2">
                  <c:v>Pioneer 1739YHR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217</c:v>
                </c:pt>
                <c:pt idx="1">
                  <c:v>231</c:v>
                </c:pt>
                <c:pt idx="2">
                  <c:v>245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Cadre (1/4X)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Mycogen 2C797</c:v>
                </c:pt>
                <c:pt idx="1">
                  <c:v>DKC 62-08</c:v>
                </c:pt>
                <c:pt idx="2">
                  <c:v>Pioneer 1739YHR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202</c:v>
                </c:pt>
                <c:pt idx="1">
                  <c:v>203</c:v>
                </c:pt>
                <c:pt idx="2">
                  <c:v>216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Strongarm (1/4X)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Mycogen 2C797</c:v>
                </c:pt>
                <c:pt idx="1">
                  <c:v>DKC 62-08</c:v>
                </c:pt>
                <c:pt idx="2">
                  <c:v>Pioneer 1739YHR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136</c:v>
                </c:pt>
                <c:pt idx="1">
                  <c:v>154</c:v>
                </c:pt>
                <c:pt idx="2">
                  <c:v>179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Staple (1/4X)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Mycogen 2C797</c:v>
                </c:pt>
                <c:pt idx="1">
                  <c:v>DKC 62-08</c:v>
                </c:pt>
                <c:pt idx="2">
                  <c:v>Pioneer 1739YHR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91</c:v>
                </c:pt>
                <c:pt idx="1">
                  <c:v>182</c:v>
                </c:pt>
                <c:pt idx="2">
                  <c:v>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688064"/>
        <c:axId val="194467328"/>
      </c:barChart>
      <c:catAx>
        <c:axId val="191688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FF00"/>
                    </a:solidFill>
                  </a:rPr>
                  <a:t>Hybrid</a:t>
                </a:r>
                <a:endParaRPr lang="en-US" i="1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94467328"/>
        <c:crosses val="autoZero"/>
        <c:auto val="1"/>
        <c:lblAlgn val="ctr"/>
        <c:lblOffset val="100"/>
        <c:noMultiLvlLbl val="0"/>
      </c:catAx>
      <c:valAx>
        <c:axId val="194467328"/>
        <c:scaling>
          <c:orientation val="minMax"/>
          <c:max val="2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FF00"/>
                    </a:solidFill>
                  </a:defRPr>
                </a:pPr>
                <a:r>
                  <a:rPr lang="en-US" i="1" dirty="0" smtClean="0">
                    <a:solidFill>
                      <a:srgbClr val="FFFF00"/>
                    </a:solidFill>
                  </a:rPr>
                  <a:t>Yield (Bu/A)</a:t>
                </a:r>
                <a:endParaRPr lang="en-US" i="1" dirty="0">
                  <a:solidFill>
                    <a:srgbClr val="FFFF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91688064"/>
        <c:crosses val="autoZero"/>
        <c:crossBetween val="between"/>
        <c:majorUnit val="50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C6528-CAFA-4E57-923C-B7E3AF94BF1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9AD7F-ED16-496A-A52C-BD5AF2CB4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0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9AD7F-ED16-496A-A52C-BD5AF2CB44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5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45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141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963414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8137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958202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43922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539588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137655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027951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7213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251109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574010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20433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94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94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918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6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0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88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09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93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15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9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28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0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99131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99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08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173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198780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744051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37586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235169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9358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183315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79859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4805822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0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504315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9230507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07262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717491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7400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800791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24411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128618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140738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508822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589954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01744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2727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6792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3054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3974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659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03462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246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4587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5021682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81021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5118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6903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76085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90168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12858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26754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21719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49256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9526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9091401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0279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3373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788786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472023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2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2">
                <a:lumMod val="50000"/>
              </a:schemeClr>
            </a:gs>
            <a:gs pos="7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828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72E10-67B4-421A-8E25-8A02A814AA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2019 Field Corn Weed Management Update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739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+ Atrazine + Prowl - 2018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24" y="620262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CN-12-18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June 6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70 DAP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0253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1" y="5867412"/>
            <a:ext cx="2774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Roundup </a:t>
            </a:r>
            <a:r>
              <a:rPr lang="en-US" sz="1200" dirty="0" err="1">
                <a:solidFill>
                  <a:srgbClr val="B2B2B2">
                    <a:lumMod val="20000"/>
                    <a:lumOff val="80000"/>
                  </a:srgbClr>
                </a:solidFill>
              </a:rPr>
              <a:t>Powermax</a:t>
            </a:r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 5.5SL @ 32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Atrazine 4L @ 64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Prowl H</a:t>
            </a:r>
            <a:r>
              <a:rPr lang="en-US" sz="1200" baseline="-250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2</a:t>
            </a:r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0 3.8SC @ 32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Applied 21 DAP</a:t>
            </a:r>
          </a:p>
        </p:txBody>
      </p:sp>
      <p:pic>
        <p:nvPicPr>
          <p:cNvPr id="2050" name="Picture 2" descr="C:\Users\eprostko\FIELD PICTURES\2018\cn-12-18\2018-06-06\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9" y="1066800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prostko\FIELD PICTURES\2018\cn-12-18\2018-06-06\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066800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143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Roundup (R) + Atrazine (A) + Prowl (P) Effects on Field Corn Yi</a:t>
            </a:r>
            <a:r>
              <a:rPr lang="en-US" dirty="0" smtClean="0"/>
              <a:t>eld (16 trials)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023325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6477013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NTC = non-treated check (weedy)</a:t>
            </a:r>
          </a:p>
        </p:txBody>
      </p:sp>
    </p:spTree>
    <p:extLst>
      <p:ext uri="{BB962C8B-B14F-4D97-AF65-F5344CB8AC3E}">
        <p14:creationId xmlns:p14="http://schemas.microsoft.com/office/powerpoint/2010/main" val="18787969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+ Atrazine + Laudis - 2018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172214"/>
            <a:ext cx="848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CN-06-18</a:t>
            </a:r>
          </a:p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16</a:t>
            </a:r>
          </a:p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DAT</a:t>
            </a:r>
          </a:p>
          <a:p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8" y="612603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6494" y="6096000"/>
            <a:ext cx="39848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Roundup PowerMax 5.5SL @ 32 oz/A (28 DAP)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Atrazine 4L @ 64 oz/A (28 DAP)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Laudis 3.5SC @ 3 oz/A (28 DAP)</a:t>
            </a:r>
          </a:p>
        </p:txBody>
      </p:sp>
      <p:pic>
        <p:nvPicPr>
          <p:cNvPr id="8194" name="Picture 2" descr="C:\Users\eprostko\FIELD PICTURES\2018\cn-06-18\may 16\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0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56" y="1239838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80" y="1219200"/>
            <a:ext cx="2095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2794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53503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CN-06-18</a:t>
            </a:r>
          </a:p>
          <a:p>
            <a:r>
              <a:rPr lang="en-US" sz="1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16</a:t>
            </a:r>
          </a:p>
          <a:p>
            <a:r>
              <a:rPr lang="en-US" sz="1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 DAT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1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6536" y="6059283"/>
            <a:ext cx="1508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 @ 29 oz/A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@ 64 oz/A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Prowl H</a:t>
            </a:r>
            <a:r>
              <a:rPr lang="en-US" sz="1100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@ 32 oz/A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(Applied 28 DAP)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2" y="1239838"/>
            <a:ext cx="3642121" cy="485616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9" y="1239838"/>
            <a:ext cx="3642121" cy="485616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40" y="1371600"/>
            <a:ext cx="178593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4639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Impact/Impact Z/Armezon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POST</a:t>
            </a:r>
          </a:p>
          <a:p>
            <a:r>
              <a:rPr lang="en-US" dirty="0" smtClean="0"/>
              <a:t>AMVAC, BASF</a:t>
            </a:r>
          </a:p>
          <a:p>
            <a:r>
              <a:rPr lang="en-US" dirty="0" err="1" smtClean="0"/>
              <a:t>Topramezone</a:t>
            </a:r>
            <a:endParaRPr lang="en-US" dirty="0" smtClean="0"/>
          </a:p>
          <a:p>
            <a:r>
              <a:rPr lang="en-US" dirty="0" smtClean="0"/>
              <a:t>HPPD</a:t>
            </a:r>
          </a:p>
          <a:p>
            <a:r>
              <a:rPr lang="en-US" dirty="0" smtClean="0"/>
              <a:t>Need to tank-mix with something</a:t>
            </a:r>
          </a:p>
          <a:p>
            <a:r>
              <a:rPr lang="en-US" dirty="0"/>
              <a:t> </a:t>
            </a:r>
            <a:r>
              <a:rPr lang="en-US" dirty="0" smtClean="0"/>
              <a:t>Impact Z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Includes ATZ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4 lbs/gal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1462881"/>
            <a:ext cx="4076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2339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Z - 2018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sp>
        <p:nvSpPr>
          <p:cNvPr id="6" name="TextBox 5"/>
          <p:cNvSpPr txBox="1"/>
          <p:nvPr/>
        </p:nvSpPr>
        <p:spPr>
          <a:xfrm>
            <a:off x="2540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CN-17-18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6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56" y="1239838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88817" y="1219200"/>
            <a:ext cx="3060453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Roundup P-MAX @ 32 oz/A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Impact Z @ 8 oz/A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Prowl H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0 @ 32 oz/A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Applied 28 DAP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805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572000" cy="4856162"/>
          </a:xfrm>
        </p:spPr>
        <p:txBody>
          <a:bodyPr/>
          <a:lstStyle/>
          <a:p>
            <a:r>
              <a:rPr lang="en-US" dirty="0" smtClean="0"/>
              <a:t>Syngenta</a:t>
            </a:r>
          </a:p>
          <a:p>
            <a:r>
              <a:rPr lang="en-US" dirty="0" smtClean="0"/>
              <a:t>POST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 58 oz/A</a:t>
            </a:r>
          </a:p>
          <a:p>
            <a:r>
              <a:rPr lang="en-US" dirty="0" smtClean="0"/>
              <a:t>glyphosate + s-metolachlor + mesotrione</a:t>
            </a:r>
          </a:p>
          <a:p>
            <a:r>
              <a:rPr lang="en-US" dirty="0" smtClean="0"/>
              <a:t>Tank-mix with ATZ</a:t>
            </a:r>
          </a:p>
          <a:p>
            <a:r>
              <a:rPr lang="en-US" dirty="0" smtClean="0"/>
              <a:t>Will cause bleaching and buggy whipping</a:t>
            </a:r>
          </a:p>
          <a:p>
            <a:pPr lvl="1"/>
            <a:r>
              <a:rPr lang="en-US" dirty="0"/>
              <a:t> </a:t>
            </a:r>
            <a:r>
              <a:rPr lang="en-US" i="1" dirty="0" smtClean="0">
                <a:solidFill>
                  <a:srgbClr val="00B0F0"/>
                </a:solidFill>
              </a:rPr>
              <a:t>rate</a:t>
            </a:r>
          </a:p>
          <a:p>
            <a:pPr lvl="1"/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weather</a:t>
            </a:r>
          </a:p>
          <a:p>
            <a:r>
              <a:rPr lang="en-US" dirty="0" smtClean="0"/>
              <a:t>Tank-mix order is important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715"/>
          <a:stretch/>
        </p:blipFill>
        <p:spPr bwMode="auto">
          <a:xfrm>
            <a:off x="762000" y="1447800"/>
            <a:ext cx="3657600" cy="399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6628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- 2018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CN-06-18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16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13393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7233" y="1219200"/>
            <a:ext cx="248760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Halex GT @ 58 oz/A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4L @ 64 oz/A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 @ 0.25% v/v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28 DAP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9537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Roundup (R) + Atrazine (A) + Prowl (P) vs. Halex GT (HGT) + Atrazine – Corn Yields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547723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488682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 = non-treated check (weedy)</a:t>
            </a:r>
          </a:p>
        </p:txBody>
      </p:sp>
    </p:spTree>
    <p:extLst>
      <p:ext uri="{BB962C8B-B14F-4D97-AF65-F5344CB8AC3E}">
        <p14:creationId xmlns:p14="http://schemas.microsoft.com/office/powerpoint/2010/main" val="35305021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(1X) + Atrazine + Induce 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Applied V2 Stage – 15 DAP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" y="6150114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CN-04-18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DAT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Pioneer 1870YHR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1" y="1219200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FIELD PICTURES\2018\cn-04-18\may 2\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02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073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Valor Tank-Cleaning Problems - 2018</a:t>
            </a:r>
            <a:endParaRPr lang="en-US" sz="3200" dirty="0"/>
          </a:p>
        </p:txBody>
      </p:sp>
      <p:pic>
        <p:nvPicPr>
          <p:cNvPr id="9218" name="Picture 2" descr="https://attachment.outlook.office.net/owa/eprostko@uga.edu/service.svc/s/GetFileAttachment?id=AQMkAGFjOWYxNTIwLTFiMGEtNDJlNC1hZGYzLWEzZGZhZjFlZDRmMABGAAAD0Ckv3xZl8kSbOQmkUR40BgcAWZaZ05NHZkq97xPTZfyavgAAA34AAACp2zJKX1wDQKZoQ2LYyWLUAAEb3RdHAAAAARIAEADevAKEUz6zT7ET6mpFXhIq&amp;X-OWA-CANARY=Pp0vMF0tbUqtuBYe-K_4WzAgi_zfvNUYjG1nI6SzvnIzkpFnrvAPCexJB1sYDKDG1YKjjP4q6QU.&amp;token=eyJ0eXAiOiJKV1QiLCJhbGciOiJSUzI1NiIsIng1dCI6IkJnRDU5blJpQnpmbk5BVGloOFJhZ1l5M3pyZyJ9.eyJ2ZXIiOiJFeGNoYW5nZS5DYWxsYmFjay5WMSIsImFwcGN0eHNlbmRlciI6Ik93YURvd25sb2FkQGE4MjE2YzFlLTRkNjMtNDM1Mi04YzNiLTUwZmExZjE0NzViMSIsImFwcGN0eCI6IntcIm1zZXhjaHByb3RcIjpcIm93YVwiLFwicHJpbWFyeXNpZFwiOlwiUy0xLTUtMjEtMjUwOTIxNzAzNS0yNzQxNTE3ODY2LTMyNTYyNDU5MTMtMTAzNzkxMThcIixcInB1aWRcIjpcIjExNTM5MDY2NjA1ODM5MDY5MzRcIixcIm9pZFwiOlwiNTdhZjAzMDUtZjRmZi00Y2RhLTllOTgtN2FiYmQxOTMyOTlkXCIsXCJzY29wZVwiOlwiT3dhRG93bmxvYWRcIn0iLCJpc3MiOiIwMDAwMDAwMi0wMDAwLTBmZjEtY2UwMC0wMDAwMDAwMDAwMDBAYTgyMTZjMWUtNGQ2My00MzUyLThjM2ItNTBmYTFmMTQ3NWIxIiwiYXVkIjoiMDAwMDAwMDItMDAwMC0wZmYxLWNlMDAtMDAwMDAwMDAwMDAwL2F0dGFjaG1lbnQub3V0bG9vay5vZmZpY2UubmV0QGE4MjE2YzFlLTRkNjMtNDM1Mi04YzNiLTUwZmExZjE0NzViMSIsImV4cCI6MTUyNjY2Mjg1OCwibmJmIjoxNTI2NjYyMjU4fQ.foCf3Aj5xUehnAQ8nh5RHgoq0HvqfsDcATT7xas2hQxuD6KeSWE1Mzytlz73R92IaH9ySVRZZIrG6rXMccDi-WVMoBbkcu98TvtPk9QOkMjatpcqZN8ZUlHfFOB0ACjbdxsknm-v39ePmEBheDsnjWezYR1slbdKAGFzXfrxPylJ_CNPJuvb5ZsDW10Ou3i0xn40Ct7L_vml1BqrxZV-tNPhSn6KY2iNzCKTpjBL70s0F1lo9ns278DWjZvYZMllsPGcUegesy0bjHFBDZeNr-7CmiYOT0943eB45NIfWjKSZtfxS1_ZNTG3Isp_1WGxFopmN-v_5b3srcD3raIGSg&amp;owa=outlook.office.com&amp;isImagePreview=Tr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0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02" y="1239838"/>
            <a:ext cx="364212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512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(2X) + Atrazine + Induce </a:t>
            </a:r>
            <a:br>
              <a:rPr lang="en-US" dirty="0" smtClean="0"/>
            </a:br>
            <a:r>
              <a:rPr lang="en-US" sz="3200" dirty="0" smtClean="0">
                <a:solidFill>
                  <a:srgbClr val="FFC000"/>
                </a:solidFill>
              </a:rPr>
              <a:t>Applied V2 Stage – 15 DAP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" y="6150114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CN-04-18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DAT</a:t>
            </a:r>
          </a:p>
          <a:p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Pioneer 1870YHR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114800" cy="54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6684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(HGT) Effects on Field Corn Yield - 2018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847918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1400" y="1828800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HSD (P = 0.10) = 56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CV = 12.3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69" y="6172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CN-04-18</a:t>
            </a:r>
          </a:p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P1870YHR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71711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Herbicide Carryover to Field Corn? (Cadre, Staple, Strongarm)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usually not a problem in GA due to high rainfall/irrigation and sandy/low OM soils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00B0F0"/>
                </a:solidFill>
              </a:rPr>
              <a:t>Herbicide differences?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 Hybrid differences?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follow label restrictions</a:t>
            </a:r>
          </a:p>
          <a:p>
            <a:endParaRPr lang="en-US" dirty="0" smtClean="0"/>
          </a:p>
          <a:p>
            <a:r>
              <a:rPr lang="en-US" dirty="0" smtClean="0"/>
              <a:t>Carryover looks like nematode damage or fertility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286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 LX @ 1/4X – Pioneer 1739 YHR</a:t>
            </a:r>
            <a:endParaRPr lang="en-US" dirty="0"/>
          </a:p>
        </p:txBody>
      </p:sp>
      <p:pic>
        <p:nvPicPr>
          <p:cNvPr id="1026" name="Picture 2" descr="C:\Users\eprostko\FIELD PICTURES\2018\cn-01-18\april 23\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113563"/>
            <a:ext cx="4144962" cy="31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prostko\FIELD PICTURES\2018\cn-01-18\april 23\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1" y="2113558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767" y="5932898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CN-01-18</a:t>
            </a:r>
          </a:p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23</a:t>
            </a:r>
          </a:p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DAT</a:t>
            </a:r>
          </a:p>
        </p:txBody>
      </p:sp>
    </p:spTree>
    <p:extLst>
      <p:ext uri="{BB962C8B-B14F-4D97-AF65-F5344CB8AC3E}">
        <p14:creationId xmlns:p14="http://schemas.microsoft.com/office/powerpoint/2010/main" val="3728973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Hybrid Yield Response to Soil Applied ALS Herbicides - 2018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986362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4710" y="1828801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THSD (P=0.10) = 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CN-01-18</a:t>
            </a:r>
          </a:p>
          <a:p>
            <a:r>
              <a:rPr lang="en-US" sz="1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28</a:t>
            </a:r>
          </a:p>
        </p:txBody>
      </p:sp>
    </p:spTree>
    <p:extLst>
      <p:ext uri="{BB962C8B-B14F-4D97-AF65-F5344CB8AC3E}">
        <p14:creationId xmlns:p14="http://schemas.microsoft.com/office/powerpoint/2010/main" val="20604358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Revulin Q – 2018</a:t>
            </a:r>
            <a:br>
              <a:rPr lang="en-US" dirty="0" smtClean="0"/>
            </a:br>
            <a:r>
              <a:rPr lang="en-US" dirty="0" smtClean="0"/>
              <a:t>(Accent + Callisto)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CN-06-18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16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13393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20" y="1270000"/>
            <a:ext cx="3642122" cy="4856163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3297"/>
            <a:ext cx="2584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1077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4697366" y="1066800"/>
            <a:ext cx="4289425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tolerance to 2,4-D and Assure + GLY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Trait was deregulated in September 2014 and herbicide in October 2014.  U.S. launch in 2018 (SE??).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Colex</a:t>
            </a:r>
            <a:r>
              <a:rPr lang="en-US" sz="1800" dirty="0" smtClean="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1 PRE application + 2 POST applications (30” or V8 stage)</a:t>
            </a:r>
          </a:p>
          <a:p>
            <a:pPr>
              <a:buFont typeface="Wingdings" pitchFamily="2" charset="2"/>
              <a:buChar char="Ø"/>
            </a:pPr>
            <a:r>
              <a:rPr lang="en-US" sz="1800" u="sng" dirty="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33CCFF"/>
                </a:solidFill>
              </a:rPr>
              <a:t>DMA-Glyphosate (1.71 lb ae/gal) + 2,4-D choline (1.63 lb ae/gal)</a:t>
            </a:r>
          </a:p>
          <a:p>
            <a:pPr>
              <a:buFont typeface="Wingdings" pitchFamily="2" charset="2"/>
              <a:buChar char="Ø"/>
            </a:pPr>
            <a:r>
              <a:rPr lang="en-US" sz="1800" u="sng" dirty="0" smtClean="0"/>
              <a:t>Enlist™ One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33CCFF"/>
                </a:solidFill>
              </a:rPr>
              <a:t>2,4-D choline (3.8 lb ae/gal)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295400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2578101" y="5257800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2911" y="6109662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Times New Roman" pitchFamily="18" charset="0"/>
              </a:rPr>
              <a:t>2,4-D choline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23" b="50628"/>
          <a:stretch/>
        </p:blipFill>
        <p:spPr bwMode="auto">
          <a:xfrm>
            <a:off x="424498" y="4643437"/>
            <a:ext cx="21031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713708"/>
            <a:ext cx="2087757" cy="79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3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2018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Enlist System (Hybrid: MY13C99 - 217 Bu/A)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9" y="1239838"/>
            <a:ext cx="3642121" cy="48561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2" y="1239838"/>
            <a:ext cx="3642121" cy="4856162"/>
          </a:xfrm>
        </p:spPr>
      </p:pic>
      <p:sp>
        <p:nvSpPr>
          <p:cNvPr id="7" name="TextBox 6"/>
          <p:cNvSpPr txBox="1"/>
          <p:nvPr/>
        </p:nvSpPr>
        <p:spPr>
          <a:xfrm>
            <a:off x="-76198" y="6304002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CN-12-18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June 6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50 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7" y="61316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6019812"/>
            <a:ext cx="2493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Enlist One 3.8SL @ 24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Roundup P-Max 5.5SL @ 32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Prowl H</a:t>
            </a:r>
            <a:r>
              <a:rPr lang="en-US" sz="1200" baseline="-250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2</a:t>
            </a:r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O 3.8SC @ 32 oz/A</a:t>
            </a:r>
          </a:p>
          <a:p>
            <a:pPr algn="ctr"/>
            <a:r>
              <a:rPr lang="en-US" sz="1200" dirty="0">
                <a:solidFill>
                  <a:srgbClr val="B2B2B2">
                    <a:lumMod val="20000"/>
                    <a:lumOff val="80000"/>
                  </a:srgbClr>
                </a:solidFill>
              </a:rPr>
              <a:t>Applied 21 DAP</a:t>
            </a:r>
          </a:p>
        </p:txBody>
      </p:sp>
    </p:spTree>
    <p:extLst>
      <p:ext uri="{BB962C8B-B14F-4D97-AF65-F5344CB8AC3E}">
        <p14:creationId xmlns:p14="http://schemas.microsoft.com/office/powerpoint/2010/main" val="19316574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Lay-By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(16 GPA, 30 PSI, 3.7 MPH, </a:t>
            </a:r>
            <a:r>
              <a:rPr lang="en-US" sz="2800" i="1" dirty="0" err="1" smtClean="0">
                <a:solidFill>
                  <a:srgbClr val="FFC000"/>
                </a:solidFill>
              </a:rPr>
              <a:t>Floodjet</a:t>
            </a:r>
            <a:r>
              <a:rPr lang="en-US" sz="2800" i="1" dirty="0" smtClean="0">
                <a:solidFill>
                  <a:srgbClr val="FFC000"/>
                </a:solidFill>
              </a:rPr>
              <a:t> TK-VS2)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eprostko\FIELD PICTURES\2018\corn lay-by test\ponder\may 10\IMG_2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3431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Lay-By</a:t>
            </a:r>
            <a:endParaRPr lang="en-US" dirty="0"/>
          </a:p>
        </p:txBody>
      </p:sp>
      <p:pic>
        <p:nvPicPr>
          <p:cNvPr id="3074" name="Picture 2" descr="C:\Users\eprostko\FIELD PICTURES\2018\corn lay-by test\ponder\may 10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14"/>
            <a:ext cx="11096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1756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-76200"/>
            <a:ext cx="8858249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Scanning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micrograph of a new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Goodyear Hose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Versigard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Synthetic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Rubber)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0" y="998653"/>
            <a:ext cx="6393700" cy="57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Herbicide but Crappy Formulation!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19" y="1240489"/>
            <a:ext cx="3641150" cy="485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800605" y="1066804"/>
            <a:ext cx="4144963" cy="2351087"/>
          </a:xfrm>
        </p:spPr>
        <p:txBody>
          <a:bodyPr/>
          <a:lstStyle/>
          <a:p>
            <a:r>
              <a:rPr lang="en-US" dirty="0" smtClean="0"/>
              <a:t>Product age</a:t>
            </a:r>
          </a:p>
          <a:p>
            <a:r>
              <a:rPr lang="en-US" dirty="0" smtClean="0"/>
              <a:t>20 GPA</a:t>
            </a:r>
          </a:p>
          <a:p>
            <a:r>
              <a:rPr lang="en-US" dirty="0" smtClean="0"/>
              <a:t>Pre-slurry</a:t>
            </a:r>
          </a:p>
          <a:p>
            <a:r>
              <a:rPr lang="en-US" dirty="0" smtClean="0"/>
              <a:t>STRONG agitation</a:t>
            </a:r>
            <a:endParaRPr lang="en-US" dirty="0"/>
          </a:p>
        </p:txBody>
      </p:sp>
      <p:pic>
        <p:nvPicPr>
          <p:cNvPr id="6" name="Picture 2" descr="C:\Users\eprostko\FIELD PICTURES\2018\corn lay-by test\ponder\may 10\01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7" y="3429000"/>
            <a:ext cx="1863355" cy="248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304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Roundup </a:t>
            </a:r>
            <a:r>
              <a:rPr lang="en-US" sz="3200" dirty="0" err="1" smtClean="0"/>
              <a:t>Powermax</a:t>
            </a:r>
            <a:r>
              <a:rPr lang="en-US" sz="3200" dirty="0" smtClean="0"/>
              <a:t> II @ 32 oz/A + Evik 80DF @ 2 lbs/A – 36 DAT (June 15)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62210" y="504655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5105400"/>
            <a:ext cx="1244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326" y="4495800"/>
            <a:ext cx="1082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16 GPA</a:t>
            </a:r>
          </a:p>
          <a:p>
            <a:r>
              <a:rPr lang="en-US" dirty="0">
                <a:solidFill>
                  <a:srgbClr val="FFFFFF"/>
                </a:solidFill>
              </a:rPr>
              <a:t>30 PSI</a:t>
            </a:r>
          </a:p>
          <a:p>
            <a:r>
              <a:rPr lang="en-US" dirty="0">
                <a:solidFill>
                  <a:srgbClr val="FFFFFF"/>
                </a:solidFill>
              </a:rPr>
              <a:t>3.7 MPH</a:t>
            </a:r>
          </a:p>
          <a:p>
            <a:r>
              <a:rPr lang="en-US" dirty="0">
                <a:solidFill>
                  <a:srgbClr val="FFFFFF"/>
                </a:solidFill>
              </a:rPr>
              <a:t>V7-V8</a:t>
            </a:r>
          </a:p>
          <a:p>
            <a:r>
              <a:rPr lang="en-US" dirty="0">
                <a:solidFill>
                  <a:srgbClr val="FFFFFF"/>
                </a:solidFill>
              </a:rPr>
              <a:t>24” tall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FloodJet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TK-VS2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7" y="1295400"/>
            <a:ext cx="647488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8" y="4172638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row middles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0704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10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</p:spTree>
    <p:extLst>
      <p:ext uri="{BB962C8B-B14F-4D97-AF65-F5344CB8AC3E}">
        <p14:creationId xmlns:p14="http://schemas.microsoft.com/office/powerpoint/2010/main" val="19095172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Lay-By Test</a:t>
            </a:r>
            <a:br>
              <a:rPr lang="en-US" dirty="0" smtClean="0"/>
            </a:br>
            <a:r>
              <a:rPr lang="en-US" dirty="0" smtClean="0"/>
              <a:t>Mitchell Co. – May 11, 2018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471" y="1239840"/>
            <a:ext cx="3134783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6" y="3743328"/>
            <a:ext cx="3136900" cy="2352675"/>
          </a:xfr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3" y="1752600"/>
            <a:ext cx="4938543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270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8901" y="76200"/>
            <a:ext cx="7634288" cy="825500"/>
          </a:xfrm>
        </p:spPr>
        <p:txBody>
          <a:bodyPr/>
          <a:lstStyle/>
          <a:p>
            <a:r>
              <a:rPr lang="en-US" dirty="0" smtClean="0"/>
              <a:t>Mitchell County Corn Lay-By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</a:rPr>
              <a:t>August 15, 2018 (96 DAT)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56" y="1143000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4" y="1143000"/>
            <a:ext cx="3643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6" y="5943612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Laudis @ 3 oz/A</a:t>
            </a:r>
          </a:p>
          <a:p>
            <a:pPr algn="ctr"/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Broadcast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5943600"/>
            <a:ext cx="2996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Roundup P-Max @ 22 oz/A</a:t>
            </a:r>
          </a:p>
          <a:p>
            <a:pPr algn="ctr"/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Laudis @ 3 oz/A</a:t>
            </a:r>
          </a:p>
          <a:p>
            <a:pPr algn="ctr"/>
            <a:r>
              <a:rPr lang="en-US" dirty="0">
                <a:solidFill>
                  <a:srgbClr val="B2B2B2">
                    <a:lumMod val="20000"/>
                    <a:lumOff val="80000"/>
                  </a:srgbClr>
                </a:solidFill>
              </a:rPr>
              <a:t>Post-Directed</a:t>
            </a:r>
          </a:p>
        </p:txBody>
      </p:sp>
    </p:spTree>
    <p:extLst>
      <p:ext uri="{BB962C8B-B14F-4D97-AF65-F5344CB8AC3E}">
        <p14:creationId xmlns:p14="http://schemas.microsoft.com/office/powerpoint/2010/main" val="381511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83" y="1239838"/>
            <a:ext cx="364022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eprostko\prostkoeric C drive\equipment pictures\IMG_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676400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991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Field Corn (Pioneer 1794) Yield Response to Valor 51WG (oz/A) - 2015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625551"/>
              </p:ext>
            </p:extLst>
          </p:nvPr>
        </p:nvGraphicFramePr>
        <p:xfrm>
          <a:off x="457200" y="1295400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657" y="6186491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CN-10-15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LSD 0.10 = 16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CV = 4</a:t>
            </a:r>
          </a:p>
        </p:txBody>
      </p:sp>
    </p:spTree>
    <p:extLst>
      <p:ext uri="{BB962C8B-B14F-4D97-AF65-F5344CB8AC3E}">
        <p14:creationId xmlns:p14="http://schemas.microsoft.com/office/powerpoint/2010/main" val="36357408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Mixing Problems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>
          <a:xfrm>
            <a:off x="4572007" y="3733804"/>
            <a:ext cx="4144963" cy="2352675"/>
          </a:xfrm>
        </p:spPr>
        <p:txBody>
          <a:bodyPr/>
          <a:lstStyle/>
          <a:p>
            <a:r>
              <a:rPr lang="en-US" sz="2400" dirty="0" smtClean="0"/>
              <a:t>May 9, 2018 </a:t>
            </a:r>
          </a:p>
          <a:p>
            <a:r>
              <a:rPr lang="en-US" sz="2400" dirty="0" smtClean="0"/>
              <a:t>Mixing Sequence Issue</a:t>
            </a:r>
          </a:p>
          <a:p>
            <a:pPr lvl="1"/>
            <a:r>
              <a:rPr lang="en-US" sz="2000" i="1" dirty="0" smtClean="0"/>
              <a:t>Atrazine + Halex GT + Interactive + </a:t>
            </a:r>
            <a:r>
              <a:rPr lang="en-US" sz="2000" i="1" dirty="0" err="1" smtClean="0"/>
              <a:t>FoamBuster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Interactive should have been first</a:t>
            </a:r>
          </a:p>
          <a:p>
            <a:pPr lvl="1"/>
            <a:r>
              <a:rPr lang="en-US" sz="2000" i="1" dirty="0" smtClean="0"/>
              <a:t>10 GPA</a:t>
            </a:r>
            <a:endParaRPr lang="en-US" sz="20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5" y="1239838"/>
            <a:ext cx="273159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7" y="1295401"/>
            <a:ext cx="4144963" cy="23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656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Halex GT Mixing Sequence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46108" r="32049" b="19226"/>
          <a:stretch/>
        </p:blipFill>
        <p:spPr bwMode="auto">
          <a:xfrm>
            <a:off x="457200" y="1371600"/>
            <a:ext cx="8519160" cy="357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426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Liberty on DKC 6208</a:t>
            </a:r>
            <a:endParaRPr lang="en-US" dirty="0"/>
          </a:p>
        </p:txBody>
      </p:sp>
      <p:pic>
        <p:nvPicPr>
          <p:cNvPr id="1026" name="Picture 2" descr="https://attachment.outlook.office.net/owa/eprostko@uga.edu/service.svc/s/GetFileAttachment?id=AQMkAGFjOWYxNTIwLTFiMGEtNDJlNC1hZGYzLWEzZGZhZjFlZDRmMABGAAAD0Ckv3xZl8kSbOQmkUR40BgcAWZaZ05NHZkq97xPTZfyavgAAA3wAAACp2zJKX1wDQKZoQ2LYyWLUAAEXyTLzAAAAARIAEAA2nabWtFxHT4mhKUJ3FP6N&amp;X-OWA-CANARY=eqDuf7RkeU6p3YDZ8el0TqBNIamqtdUYH3bCIu4cYQfJkT5OpVfgofkdVA0kuH2fxj8P0LUstyo.&amp;token=eyJ0eXAiOiJKV1QiLCJhbGciOiJSUzI1NiIsIng1dCI6IkJnRDU5blJpQnpmbk5BVGloOFJhZ1l5M3pyZyJ9.eyJ2ZXIiOiJFeGNoYW5nZS5DYWxsYmFjay5WMSIsImFwcGN0eHNlbmRlciI6Ik93YURvd25sb2FkQGE4MjE2YzFlLTRkNjMtNDM1Mi04YzNiLTUwZmExZjE0NzViMSIsImFwcGN0eCI6IntcIm1zZXhjaHByb3RcIjpcIm93YVwiLFwicHJpbWFyeXNpZFwiOlwiUy0xLTUtMjEtMjUwOTIxNzAzNS0yNzQxNTE3ODY2LTMyNTYyNDU5MTMtMTAzNzkxMThcIixcInB1aWRcIjpcIjExNTM5MDY2NjA1ODM5MDY5MzRcIixcIm9pZFwiOlwiNTdhZjAzMDUtZjRmZi00Y2RhLTllOTgtN2FiYmQxOTMyOTlkXCIsXCJzY29wZVwiOlwiT3dhRG93bmxvYWRcIn0iLCJpc3MiOiIwMDAwMDAwMi0wMDAwLTBmZjEtY2UwMC0wMDAwMDAwMDAwMDBAYTgyMTZjMWUtNGQ2My00MzUyLThjM2ItNTBmYTFmMTQ3NWIxIiwiYXVkIjoiMDAwMDAwMDItMDAwMC0wZmYxLWNlMDAtMDAwMDAwMDAwMDAwL2F0dGFjaG1lbnQub3V0bG9vay5vZmZpY2UubmV0QGE4MjE2YzFlLTRkNjMtNDM1Mi04YzNiLTUwZmExZjE0NzViMSIsImV4cCI6MTUyNTg3MDQ4NSwibmJmIjoxNTI1ODY5ODg1fQ.Tebf6mPLszsOO73kJRNta_rp6_lGNhTbYlcL8pWDBgVK-1x4kOCs89_8nmLewbbP7Z7qB5Q0l-CP68cOURU9GtQpeCa0WOQ501Y4BXIhnOHygDUYZctsX9GOo-c-ZQ-F11JrvZq2XUZ-pGvJsXjMSxNROgGfvLbZdLJnm5Ot-3iEYs3el5KGiNut2sF6CjrCsUf2xU2zYZ6m0VCpDkJ0uPNtXNaCd-mjPn1m1ZZ5eQWnZwIKotNKwL10JpEL3c4XgqLVLnx6Goy5_-zwuL0thJJbkrz1IfaQq9mlOXf2Gjt_GVOofgE9SHA9ZtoQnoyw3JMYaAetMBUWmBgpfAZjXg&amp;owa=outlook.office.com&amp;isImagePreview=Tr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013" y="1240606"/>
            <a:ext cx="3640975" cy="48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Not 100% trait purity  in bag</a:t>
            </a:r>
          </a:p>
          <a:p>
            <a:r>
              <a:rPr lang="en-US" dirty="0" smtClean="0"/>
              <a:t>Tolerance is ~4%?</a:t>
            </a:r>
          </a:p>
          <a:p>
            <a:r>
              <a:rPr lang="en-US" dirty="0" smtClean="0"/>
              <a:t>Old hybrids = LL on male</a:t>
            </a:r>
          </a:p>
          <a:p>
            <a:r>
              <a:rPr lang="en-US" dirty="0" smtClean="0"/>
              <a:t>New hybrids = LL on female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045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Field Corn Yield Loss (%) Caused by Uncontrolled Weeds in UGA  Weed Science Research Trials (2007-2018).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C000"/>
                </a:solidFill>
              </a:rPr>
              <a:t>Treated vs. Non-treated </a:t>
            </a:r>
            <a:endParaRPr lang="en-US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926174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00" y="6402288"/>
            <a:ext cx="276524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200 Bu/A X 0.35 X $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3.59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$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251/A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74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Roundup + Atrazine good enough </a:t>
            </a:r>
            <a:br>
              <a:rPr lang="en-US" dirty="0"/>
            </a:br>
            <a:r>
              <a:rPr lang="en-US" dirty="0"/>
              <a:t>anymore?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013" y="1240606"/>
            <a:ext cx="3640975" cy="485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78381" y="990600"/>
            <a:ext cx="4144963" cy="4856162"/>
          </a:xfrm>
        </p:spPr>
        <p:txBody>
          <a:bodyPr/>
          <a:lstStyle/>
          <a:p>
            <a:r>
              <a:rPr lang="en-US" dirty="0" smtClean="0"/>
              <a:t>Roundup + Atrazine +.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00B0F0"/>
                </a:solidFill>
              </a:rPr>
              <a:t>Laudis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 Capreno (?)</a:t>
            </a:r>
          </a:p>
          <a:p>
            <a:pPr lvl="2"/>
            <a:r>
              <a:rPr lang="en-US" i="1" dirty="0" smtClean="0">
                <a:solidFill>
                  <a:srgbClr val="00B0F0"/>
                </a:solidFill>
              </a:rPr>
              <a:t>Too hot for GA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 Impact Z</a:t>
            </a:r>
          </a:p>
          <a:p>
            <a:pPr lvl="1"/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Status (dicamba)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+ Prowl too?</a:t>
            </a:r>
          </a:p>
          <a:p>
            <a:pPr lvl="1"/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Counter INFR, Crop Rotations????	\</a:t>
            </a:r>
          </a:p>
          <a:p>
            <a:pPr lvl="2"/>
            <a:r>
              <a:rPr lang="en-US" i="1" dirty="0" smtClean="0">
                <a:solidFill>
                  <a:srgbClr val="00B0F0"/>
                </a:solidFill>
              </a:rPr>
              <a:t>Double-crop soybeans</a:t>
            </a:r>
          </a:p>
          <a:p>
            <a:r>
              <a:rPr lang="en-US" dirty="0" smtClean="0"/>
              <a:t>Other options?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Liberty, Halex GT, Revulin Q, Enlist????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B0F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593559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840</Words>
  <Application>Microsoft Office PowerPoint</Application>
  <PresentationFormat>On-screen Show (4:3)</PresentationFormat>
  <Paragraphs>207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Corn</vt:lpstr>
      <vt:lpstr>6_Office Theme</vt:lpstr>
      <vt:lpstr>1_Corn</vt:lpstr>
      <vt:lpstr>2_Corn</vt:lpstr>
      <vt:lpstr>2019 Field Corn Weed Management Update</vt:lpstr>
      <vt:lpstr>Valor Tank-Cleaning Problems - 2018</vt:lpstr>
      <vt:lpstr>Scanning electron micrograph of a new Goodyear Hose (Black/Versigard Synthetic Rubber)</vt:lpstr>
      <vt:lpstr>Field Corn (Pioneer 1794) Yield Response to Valor 51WG (oz/A) - 2015</vt:lpstr>
      <vt:lpstr>Halex GT Mixing Problems</vt:lpstr>
      <vt:lpstr>Halex GT Mixing Sequence</vt:lpstr>
      <vt:lpstr>Liberty on DKC 6208</vt:lpstr>
      <vt:lpstr>Field Corn Yield Loss (%) Caused by Uncontrolled Weeds in UGA  Weed Science Research Trials (2007-2018). Treated vs. Non-treated </vt:lpstr>
      <vt:lpstr>Is Roundup + Atrazine good enough  anymore?</vt:lpstr>
      <vt:lpstr>Roundup + Atrazine + Prowl - 2018</vt:lpstr>
      <vt:lpstr>Roundup (R) + Atrazine (A) + Prowl (P) Effects on Field Corn Yield (16 trials)</vt:lpstr>
      <vt:lpstr>Roundup + Atrazine + Laudis - 2018</vt:lpstr>
      <vt:lpstr>Field Corn Weed Control - 2018</vt:lpstr>
      <vt:lpstr>Impact/Impact Z/Armezon</vt:lpstr>
      <vt:lpstr>Impact Z - 2018</vt:lpstr>
      <vt:lpstr>Halex GT</vt:lpstr>
      <vt:lpstr>Halex GT - 2018</vt:lpstr>
      <vt:lpstr>Roundup (R) + Atrazine (A) + Prowl (P) vs. Halex GT (HGT) + Atrazine – Corn Yields</vt:lpstr>
      <vt:lpstr>Halex GT (1X) + Atrazine + Induce  Applied V2 Stage – 15 DAP</vt:lpstr>
      <vt:lpstr>Halex GT (2X) + Atrazine + Induce  Applied V2 Stage – 15 DAP</vt:lpstr>
      <vt:lpstr>Halex GT (HGT) Effects on Field Corn Yield - 2018</vt:lpstr>
      <vt:lpstr>ALS Herbicide Carryover to Field Corn? (Cadre, Staple, Strongarm)</vt:lpstr>
      <vt:lpstr>Staple LX @ 1/4X – Pioneer 1739 YHR</vt:lpstr>
      <vt:lpstr>Field Corn Hybrid Yield Response to Soil Applied ALS Herbicides - 2018</vt:lpstr>
      <vt:lpstr>Revulin Q – 2018 (Accent + Callisto)</vt:lpstr>
      <vt:lpstr>Enlist™ Herbicide Tolerant Corn</vt:lpstr>
      <vt:lpstr>Field Corn Weed Control – 2018 Enlist System (Hybrid: MY13C99 - 217 Bu/A)</vt:lpstr>
      <vt:lpstr>Field Corn Lay-By (16 GPA, 30 PSI, 3.7 MPH, Floodjet TK-VS2)</vt:lpstr>
      <vt:lpstr>Field Corn Lay-By</vt:lpstr>
      <vt:lpstr>Great Herbicide but Crappy Formulation!</vt:lpstr>
      <vt:lpstr>Roundup Powermax II @ 32 oz/A + Evik 80DF @ 2 lbs/A – 36 DAT (June 15)</vt:lpstr>
      <vt:lpstr>Field Corn Lay-By Test Mitchell Co. – May 11, 2018</vt:lpstr>
      <vt:lpstr>Mitchell County Corn Lay-By August 15, 2018 (96 DAT)</vt:lpstr>
      <vt:lpstr>Questions/Comments?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Field Corn Weed Management Update</dc:title>
  <dc:creator>Eric P. Prostko</dc:creator>
  <cp:lastModifiedBy>Eric P. Prostko</cp:lastModifiedBy>
  <cp:revision>29</cp:revision>
  <dcterms:created xsi:type="dcterms:W3CDTF">2018-11-21T16:12:08Z</dcterms:created>
  <dcterms:modified xsi:type="dcterms:W3CDTF">2018-11-28T18:18:52Z</dcterms:modified>
</cp:coreProperties>
</file>